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7" r:id="rId4"/>
    <p:sldId id="270" r:id="rId5"/>
    <p:sldId id="258" r:id="rId6"/>
    <p:sldId id="276" r:id="rId7"/>
    <p:sldId id="261" r:id="rId8"/>
    <p:sldId id="262" r:id="rId9"/>
    <p:sldId id="263" r:id="rId10"/>
    <p:sldId id="269" r:id="rId11"/>
    <p:sldId id="264" r:id="rId12"/>
    <p:sldId id="274" r:id="rId13"/>
    <p:sldId id="265" r:id="rId14"/>
    <p:sldId id="266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FFFFFF"/>
    <a:srgbClr val="0CA4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59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AA0E62-E66A-4475-A909-7DC864107B4E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813E5-7D13-40FB-BD02-0ACDCF1D98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888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0813E5-7D13-40FB-BD02-0ACDCF1D98B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327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10" Type="http://schemas.openxmlformats.org/officeDocument/2006/relationships/image" Target="../media/image31.pn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depositphotos_12004999-stock-photo-natural-green-background-with-gre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24"/>
            <a:ext cx="9197280" cy="735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248" y="1412776"/>
            <a:ext cx="6935111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19672" cy="1614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84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depositphotos_12004999-stock-photo-natural-green-background-with-gre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2536" y="-26626"/>
            <a:ext cx="9269288" cy="741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5288" y="-21462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65040" y="180206"/>
            <a:ext cx="568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Ролевое моделирование</a:t>
            </a:r>
          </a:p>
        </p:txBody>
      </p:sp>
      <p:pic>
        <p:nvPicPr>
          <p:cNvPr id="5" name="Рисунок 4" descr="C:\Users\1\Desktop\КОВДРЯ\DSCN3256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597995"/>
            <a:ext cx="3986572" cy="2754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Users\1\Desktop\моя работа\20210407_11500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7973" y="1673590"/>
            <a:ext cx="4256853" cy="2628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992" y="4543226"/>
            <a:ext cx="3090927" cy="2315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C:\Users\1\Desktop\ФОТО на Учитель здоровья\Screenshot_20221208-195112_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4384706"/>
            <a:ext cx="4220319" cy="247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623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1\Desktop\depositphotos_12004999-stock-photo-natural-green-background-with-green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4800" y="-227708"/>
            <a:ext cx="9448800" cy="7557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98882" y="-227707"/>
            <a:ext cx="1574639" cy="1568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5757" y="-336265"/>
            <a:ext cx="6464595" cy="1785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2866732" cy="4765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5926" y="2361405"/>
            <a:ext cx="2847348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3381427"/>
            <a:ext cx="2441722" cy="301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0239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Я учитель здоровья\Раздаточный материал к уроку\depositphotos_12004999-stock-photo-natural-green-background-with-green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3386" y="-171400"/>
            <a:ext cx="9513897" cy="753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175101"/>
            <a:ext cx="4886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Мозговой штурм</a:t>
            </a:r>
          </a:p>
        </p:txBody>
      </p:sp>
      <p:pic>
        <p:nvPicPr>
          <p:cNvPr id="1028" name="Picture 4" descr="C:\Users\1\Downloads\IMG_20221212_123339_11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5976" y="2513963"/>
            <a:ext cx="3174471" cy="375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1\Downloads\IMG_20221011_125621_813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448"/>
          <a:stretch/>
        </p:blipFill>
        <p:spPr bwMode="auto">
          <a:xfrm>
            <a:off x="318120" y="1772816"/>
            <a:ext cx="3600891" cy="469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616" y="-17140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0763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1\Desktop\depositphotos_12004999-stock-photo-natural-green-background-with-green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9304" y="-199318"/>
            <a:ext cx="9413304" cy="752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44657" y="-180171"/>
            <a:ext cx="1526915" cy="1520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1"/>
            <a:ext cx="53103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Times New Roman"/>
                <a:cs typeface="+mj-cs"/>
              </a:rPr>
              <a:t>Уроки для родителей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700808"/>
            <a:ext cx="38519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AA2B1E"/>
              </a:buClr>
              <a:buSzPct val="85000"/>
            </a:pPr>
            <a:r>
              <a:rPr lang="ru-RU" sz="3600" b="1" dirty="0">
                <a:solidFill>
                  <a:schemeClr val="accent4">
                    <a:lumMod val="50000"/>
                  </a:schemeClr>
                </a:solidFill>
                <a:latin typeface="Times New Roman"/>
                <a:ea typeface="Times New Roman"/>
              </a:rPr>
              <a:t>«…или как помочь ребёнку не употреблять табак и алкоголь»</a:t>
            </a:r>
            <a:endParaRPr lang="ru-RU" sz="3600" dirty="0">
              <a:solidFill>
                <a:schemeClr val="accent4">
                  <a:lumMod val="50000"/>
                </a:schemeClr>
              </a:solidFill>
              <a:latin typeface="Arial"/>
            </a:endParaRPr>
          </a:p>
        </p:txBody>
      </p:sp>
      <p:pic>
        <p:nvPicPr>
          <p:cNvPr id="6" name="Рисунок 5" descr="F:\001.jpg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2" t="760" r="3810" b="50542"/>
          <a:stretch/>
        </p:blipFill>
        <p:spPr bwMode="auto">
          <a:xfrm rot="5400000">
            <a:off x="3477949" y="2045929"/>
            <a:ext cx="5010721" cy="3600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13996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1\Desktop\depositphotos_12004999-stock-photo-natural-green-background-with-green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945" y="-144387"/>
            <a:ext cx="9161784" cy="732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945" y="5710439"/>
            <a:ext cx="1478601" cy="1472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C:\Users\1\Desktop\1621483903_27-phonoteka_org-p-fon-sunduk-s-sokrovishchami-34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110312"/>
            <a:ext cx="6480720" cy="5186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E:\Портфолио Ковдря М.В\грамоты и благодарности\старые\002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2583" y="0"/>
            <a:ext cx="2620257" cy="360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Портфолио Ковдря М.В\грамоты и благодарности\старые\001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2420888"/>
            <a:ext cx="2621411" cy="360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1\Desktop\ФОТО на Учитель здоровья\04bb-00079252-aec16313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6310" y="3680034"/>
            <a:ext cx="2351615" cy="323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589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depositphotos_12004999-stock-photo-natural-green-background-with-green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84091" y="-20478"/>
            <a:ext cx="9753600" cy="780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6074" y="188640"/>
            <a:ext cx="4701716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55976" y="260648"/>
            <a:ext cx="4536504" cy="6577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spc="300" dirty="0">
                <a:ln w="11430" cmpd="sng">
                  <a:solidFill>
                    <a:srgbClr val="FDA023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FDA023">
                      <a:satMod val="220000"/>
                      <a:alpha val="35000"/>
                    </a:srgbClr>
                  </a:glow>
                </a:effectLst>
                <a:latin typeface="Arial"/>
              </a:rPr>
              <a:t>Учитель начальных классов</a:t>
            </a:r>
          </a:p>
          <a:p>
            <a:pPr lvl="0" algn="ctr"/>
            <a:endParaRPr lang="ru-RU" sz="3200" b="1" spc="300" dirty="0">
              <a:ln w="11430" cmpd="sng">
                <a:solidFill>
                  <a:srgbClr val="FDA023">
                    <a:tint val="1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rgbClr val="FDA023">
                    <a:satMod val="220000"/>
                    <a:alpha val="35000"/>
                  </a:srgbClr>
                </a:glow>
              </a:effectLst>
              <a:latin typeface="Arial"/>
            </a:endParaRPr>
          </a:p>
          <a:p>
            <a:pPr lvl="0" algn="ctr"/>
            <a:r>
              <a:rPr lang="ru-RU" sz="3200" b="1" spc="300" dirty="0">
                <a:ln w="11430" cmpd="sng">
                  <a:solidFill>
                    <a:srgbClr val="FDA023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FDA023">
                      <a:satMod val="220000"/>
                      <a:alpha val="35000"/>
                    </a:srgbClr>
                  </a:glow>
                </a:effectLst>
                <a:latin typeface="Arial"/>
              </a:rPr>
              <a:t>Высшее образование</a:t>
            </a:r>
          </a:p>
          <a:p>
            <a:pPr lvl="0" algn="ctr"/>
            <a:endParaRPr lang="ru-RU" sz="3200" b="1" spc="300" dirty="0">
              <a:ln w="11430" cmpd="sng">
                <a:solidFill>
                  <a:srgbClr val="FDA023">
                    <a:tint val="1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rgbClr val="FDA023">
                    <a:satMod val="220000"/>
                    <a:alpha val="35000"/>
                  </a:srgbClr>
                </a:glow>
              </a:effectLst>
              <a:latin typeface="Arial"/>
            </a:endParaRPr>
          </a:p>
          <a:p>
            <a:pPr lvl="0" algn="ctr"/>
            <a:r>
              <a:rPr lang="ru-RU" sz="3200" b="1" spc="300" dirty="0">
                <a:ln w="11430" cmpd="sng">
                  <a:solidFill>
                    <a:srgbClr val="FDA023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FDA023">
                      <a:satMod val="220000"/>
                      <a:alpha val="35000"/>
                    </a:srgbClr>
                  </a:glow>
                </a:effectLst>
                <a:latin typeface="Arial"/>
              </a:rPr>
              <a:t>Высшая квалификационная категория</a:t>
            </a:r>
          </a:p>
          <a:p>
            <a:pPr lvl="0" algn="ctr"/>
            <a:endParaRPr lang="ru-RU" sz="3200" b="1" spc="300" dirty="0">
              <a:ln w="11430" cmpd="sng">
                <a:solidFill>
                  <a:srgbClr val="FDA023">
                    <a:tint val="1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rgbClr val="FDA023">
                    <a:satMod val="220000"/>
                    <a:alpha val="35000"/>
                  </a:srgbClr>
                </a:glow>
              </a:effectLst>
              <a:latin typeface="Arial"/>
            </a:endParaRPr>
          </a:p>
          <a:p>
            <a:pPr lvl="0" algn="ctr"/>
            <a:r>
              <a:rPr lang="ru-RU" sz="3200" b="1" spc="300" dirty="0">
                <a:ln w="11430" cmpd="sng">
                  <a:solidFill>
                    <a:srgbClr val="FDA023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rgbClr val="FDA023">
                      <a:satMod val="220000"/>
                      <a:alpha val="35000"/>
                    </a:srgbClr>
                  </a:glow>
                </a:effectLst>
                <a:latin typeface="Arial"/>
              </a:rPr>
              <a:t>Стаж работы 28лет</a:t>
            </a:r>
          </a:p>
        </p:txBody>
      </p:sp>
    </p:spTree>
    <p:extLst>
      <p:ext uri="{BB962C8B-B14F-4D97-AF65-F5344CB8AC3E}">
        <p14:creationId xmlns:p14="http://schemas.microsoft.com/office/powerpoint/2010/main" val="4188752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1\Desktop\imgpreview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91" r="3305"/>
          <a:stretch/>
        </p:blipFill>
        <p:spPr bwMode="auto">
          <a:xfrm>
            <a:off x="-8874" y="47855"/>
            <a:ext cx="9566201" cy="684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987" y="188640"/>
            <a:ext cx="88569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1" dirty="0">
                <a:solidFill>
                  <a:srgbClr val="FF0000"/>
                </a:solidFill>
                <a:cs typeface="Aharoni" panose="02010803020104030203" pitchFamily="2" charset="-79"/>
              </a:rPr>
              <a:t>«Счастливый ребенок –</a:t>
            </a:r>
          </a:p>
          <a:p>
            <a:r>
              <a:rPr lang="ru-RU" sz="6000" b="1" i="1" dirty="0">
                <a:solidFill>
                  <a:srgbClr val="FF0000"/>
                </a:solidFill>
                <a:cs typeface="Aharoni" panose="02010803020104030203" pitchFamily="2" charset="-79"/>
              </a:rPr>
              <a:t> здоровый </a:t>
            </a:r>
          </a:p>
          <a:p>
            <a:r>
              <a:rPr lang="ru-RU" sz="6000" b="1" i="1" dirty="0">
                <a:solidFill>
                  <a:srgbClr val="FF0000"/>
                </a:solidFill>
                <a:cs typeface="Aharoni" panose="02010803020104030203" pitchFamily="2" charset="-79"/>
              </a:rPr>
              <a:t>          ребенок!»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45239" y="5428177"/>
            <a:ext cx="1423305" cy="1417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DSC03098.JPG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9512" y="3212976"/>
            <a:ext cx="4752528" cy="3312368"/>
          </a:xfrm>
          <a:prstGeom prst="rect">
            <a:avLst/>
          </a:prstGeom>
        </p:spPr>
      </p:pic>
      <p:pic>
        <p:nvPicPr>
          <p:cNvPr id="6" name="Рисунок 5" descr="DSC03109.JPG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504" y="3203366"/>
            <a:ext cx="4896544" cy="3393986"/>
          </a:xfrm>
          <a:prstGeom prst="rect">
            <a:avLst/>
          </a:prstGeom>
        </p:spPr>
      </p:pic>
      <p:pic>
        <p:nvPicPr>
          <p:cNvPr id="7" name="Рисунок 6" descr="DSC03092.JPG"/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504" y="3203366"/>
            <a:ext cx="4896544" cy="3393986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901" y="2880751"/>
            <a:ext cx="4409750" cy="3977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VID-20211126-WA001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 rot="5400000">
            <a:off x="-396430" y="3630299"/>
            <a:ext cx="4280523" cy="2776016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874" y="2805578"/>
            <a:ext cx="7245170" cy="4078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334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000"/>
                            </p:stCondLst>
                            <p:childTnLst>
                              <p:par>
                                <p:cTn id="32" presetID="2" presetClass="exit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0"/>
                            </p:stCondLst>
                            <p:childTnLst>
                              <p:par>
                                <p:cTn id="41" presetID="42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9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0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133"/>
                            </p:stCondLst>
                            <p:childTnLst>
                              <p:par>
                                <p:cTn id="56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5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depositphotos_12004999-stock-photo-natural-green-background-with-gre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701" y="-99392"/>
            <a:ext cx="9248564" cy="705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1844824"/>
            <a:ext cx="604867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«Полезные привычки»</a:t>
            </a:r>
          </a:p>
          <a:p>
            <a:pPr algn="ctr"/>
            <a:r>
              <a:rPr lang="ru-RU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Воплотили в себя современный научный подход к превентивному обучению школьников: они не только предоставляют детям необходимые по возрасту знания о табаке, алкоголе, наркотиках, но и формируют здоровые установки и ответственное поведение.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71" y="-81388"/>
            <a:ext cx="1861490" cy="1854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7990" y="2857595"/>
            <a:ext cx="2806010" cy="4000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9712" y="188640"/>
            <a:ext cx="5835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для этого делаю Я?</a:t>
            </a:r>
          </a:p>
        </p:txBody>
      </p:sp>
    </p:spTree>
    <p:extLst>
      <p:ext uri="{BB962C8B-B14F-4D97-AF65-F5344CB8AC3E}">
        <p14:creationId xmlns:p14="http://schemas.microsoft.com/office/powerpoint/2010/main" val="1298283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1\Desktop\depositphotos_12004999-stock-photo-natural-green-background-with-green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9228" y="-315417"/>
            <a:ext cx="9396536" cy="751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7460" y="-99392"/>
            <a:ext cx="16224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-99392"/>
            <a:ext cx="705678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ЦЕЛЬЮ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«Полезных привычек»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овладение учащимися объективными, соответствующими возрасту знаниями, а также формирование здоровых установок и навыков ответственного поведения, снижающих вероятность приобщения к употреблению табака, алкоголя и других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психоактивных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веществ.</a:t>
            </a:r>
            <a:endParaRPr lang="ru-RU" b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18" b="2560"/>
          <a:stretch/>
        </p:blipFill>
        <p:spPr bwMode="auto">
          <a:xfrm>
            <a:off x="0" y="1844824"/>
            <a:ext cx="4017637" cy="336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59" t="47253" r="1451" b="-3715"/>
          <a:stretch/>
        </p:blipFill>
        <p:spPr bwMode="auto">
          <a:xfrm>
            <a:off x="107504" y="4010409"/>
            <a:ext cx="2016224" cy="305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83968" y="1844824"/>
            <a:ext cx="453650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lvl="0"/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 </a:t>
            </a: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Предоставить детям объективную, соответствующую возрасту информацию о табаке и алкоголе; способствовать увеличению знаний учащегося путем обсуждения проблем, связанных с алкоголем и курением.</a:t>
            </a:r>
          </a:p>
          <a:p>
            <a:pPr lvl="0"/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 Учить детей понимать самих себя и критически относиться к собственному поведению; способствовать стремлению детей понять окружающих и анализировать свои отношения с ними.</a:t>
            </a:r>
          </a:p>
          <a:p>
            <a:pPr lvl="0"/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 Учить детей эффективно общаться.</a:t>
            </a:r>
          </a:p>
          <a:p>
            <a:pPr lvl="0"/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Учить детей делать здоровый выбор и принимать ответственные решения</a:t>
            </a:r>
          </a:p>
          <a:p>
            <a:pPr lvl="0"/>
            <a:r>
              <a:rPr lang="ru-RU" sz="1600" dirty="0">
                <a:solidFill>
                  <a:prstClr val="black"/>
                </a:solidFill>
                <a:latin typeface="Arial"/>
              </a:rPr>
              <a:t>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931193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CC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209"/>
            <a:ext cx="8363272" cy="1728192"/>
          </a:xfrm>
        </p:spPr>
        <p:txBody>
          <a:bodyPr>
            <a:normAutofit fontScale="90000"/>
          </a:bodyPr>
          <a:lstStyle/>
          <a:p>
            <a:pPr algn="l"/>
            <a:r>
              <a:rPr lang="ru-RU" sz="27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достижения положительной психологической атмосферы на уроках по превентивному обучению вводятся  правила:</a:t>
            </a:r>
            <a:r>
              <a:rPr lang="ru-RU" sz="27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внимательно слушай говорящего; (2) не критикуй одноклассника, чтобы он не сказал; (3) если не хочешь говорить, то можешь промолчать; </a:t>
            </a:r>
            <a:b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 относись к другим, как ты хочешь, чтобы другие относились к теб</a:t>
            </a:r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199" y="2499302"/>
            <a:ext cx="4254991" cy="2873914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772816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4050915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Desktop\depositphotos_12004999-stock-photo-natural-green-background-with-green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2610" y="-100418"/>
            <a:ext cx="9269288" cy="741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3745" y="-114976"/>
            <a:ext cx="16224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91680" y="0"/>
            <a:ext cx="66967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Приемы, </a:t>
            </a:r>
          </a:p>
          <a:p>
            <a:pPr lvl="0"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используемые на занятиях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520" y="1844824"/>
            <a:ext cx="695075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1.Мозговой штурм</a:t>
            </a:r>
          </a:p>
          <a:p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2.Групповая дискуссия</a:t>
            </a:r>
          </a:p>
          <a:p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3.Ролевое моделирование</a:t>
            </a:r>
          </a:p>
          <a:p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4.Упражнени-энергизаторы</a:t>
            </a:r>
          </a:p>
          <a:p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Рефлексия</a:t>
            </a:r>
          </a:p>
        </p:txBody>
      </p:sp>
    </p:spTree>
    <p:extLst>
      <p:ext uri="{BB962C8B-B14F-4D97-AF65-F5344CB8AC3E}">
        <p14:creationId xmlns:p14="http://schemas.microsoft.com/office/powerpoint/2010/main" val="964656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\Desktop\depositphotos_12004999-stock-photo-natural-green-background-with-green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1268"/>
            <a:ext cx="9169882" cy="733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24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1720" y="44624"/>
            <a:ext cx="42278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629428">
            <a:off x="2036843" y="1198924"/>
            <a:ext cx="2037905" cy="2767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147579">
            <a:off x="4526569" y="1237848"/>
            <a:ext cx="2024444" cy="2700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30" y="3479703"/>
            <a:ext cx="1830790" cy="2442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208" y="3861048"/>
            <a:ext cx="2529011" cy="198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7596" y="4475733"/>
            <a:ext cx="3992019" cy="2293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3137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1\Desktop\depositphotos_12004999-stock-photo-natural-green-background-with-green - коп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7296" y="-35269"/>
            <a:ext cx="9341296" cy="747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4317" y="-141725"/>
            <a:ext cx="1525958" cy="1519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63688" y="-141725"/>
            <a:ext cx="46805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Групповая работа</a:t>
            </a:r>
          </a:p>
        </p:txBody>
      </p:sp>
      <p:pic>
        <p:nvPicPr>
          <p:cNvPr id="5" name="Рисунок 4" descr="C:\Users\1\Desktop\ФОТО на Учитель здоровья\IMG_20221025_100355_622.jp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9" y="1556792"/>
            <a:ext cx="1959476" cy="2765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IMG_20221207_132503_241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764704"/>
            <a:ext cx="1764190" cy="2384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9694" y="3148863"/>
            <a:ext cx="249153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001" y="764704"/>
            <a:ext cx="1848955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852" y="4437112"/>
            <a:ext cx="1719868" cy="2293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C:\Users\1\Desktop\КОВДРЯ\DSCN0252.jpg"/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3462792"/>
            <a:ext cx="3744416" cy="2953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861" y="1528440"/>
            <a:ext cx="8532982" cy="4724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411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953</TotalTime>
  <Words>281</Words>
  <Application>Microsoft Office PowerPoint</Application>
  <PresentationFormat>Экран (4:3)</PresentationFormat>
  <Paragraphs>38</Paragraphs>
  <Slides>14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Для достижения положительной психологической атмосферы на уроках по превентивному обучению вводятся  правила:  (1) внимательно слушай говорящего; (2) не критикуй одноклассника, чтобы он не сказал; (3) если не хочешь говорить, то можешь промолчать;  (4) относись к другим, как ты хочешь, чтобы другие относились к тебе.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Николай Еремян</cp:lastModifiedBy>
  <cp:revision>42</cp:revision>
  <dcterms:created xsi:type="dcterms:W3CDTF">2022-12-08T11:44:00Z</dcterms:created>
  <dcterms:modified xsi:type="dcterms:W3CDTF">2022-12-21T00:08:42Z</dcterms:modified>
</cp:coreProperties>
</file>